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11" Type="http://schemas.openxmlformats.org/officeDocument/2006/relationships/slide" Target="slides/slide6.xml"/><Relationship Id="rId22" Type="http://schemas.openxmlformats.org/officeDocument/2006/relationships/font" Target="fonts/Montserrat-italic.fntdata"/><Relationship Id="rId10" Type="http://schemas.openxmlformats.org/officeDocument/2006/relationships/slide" Target="slides/slide5.xml"/><Relationship Id="rId21" Type="http://schemas.openxmlformats.org/officeDocument/2006/relationships/font" Target="fonts/Montserrat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5bf2212376_5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5bf2212376_5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5bf2212376_5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5bf2212376_5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5bf2212376_5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5bf2212376_5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5bf2212376_5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5bf2212376_5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5bf2212376_5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5bf2212376_5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5bf2212376_5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5bf2212376_5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5bf2212376_4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5bf2212376_4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5bf2212376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5bf2212376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5bf2212376_4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5bf2212376_4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5bf2212376_4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5bf2212376_4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5bf2212376_4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5bf2212376_4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5bf2212376_4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5bf2212376_4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5bf2212376_5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5bf2212376_5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5bf2212376_5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5bf2212376_5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/>
        </p:nvSpPr>
        <p:spPr>
          <a:xfrm>
            <a:off x="0" y="601925"/>
            <a:ext cx="8973300" cy="52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76200" marR="76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rom selenium import webdriver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from selenium.webdriver.common.by import By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from selenium.webdriver.chrome.service import Service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import time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s=Service('C:\\Users\cnvvk\\chromedriver-win64')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driver = webdriver.Chrome(service=s)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driver.get("https://idemo.bspb.ru/auth?response_type=code&amp;client_id=1&amp;redirect_uri=https%3A%2F%2Fidemo.bspb.ru%2Flogin%2Fsuccess&amp;prefetch_uri=https%3A%2F%2Fidemo.bspb.ru%2Flogin%2Fprefetch&amp;force_new_session=true")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time.sleep(2)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driver.set_window_size(1366,768)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from selenium import webdriver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from selenium.webdriver.common.by import By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from selenium.webdriver.chrome.service import Service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import time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s=Service('C:/Users/zoram/Downloads/chromedriver-win64/chromedriver-win64/chromedriver.exe')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driver = webdriver.Chrome(service=s)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driver.get("https://idemo.bspb.ru/auth?response_type=code&amp;client_id=1&amp;redirect_uri=https%3A%2F%2Fidemo.bspb.ru%2Flogin%2Fsuccess&amp;prefetch_uri=https%3A%2F%2Fidemo.bspb.ru%2Flogin%2Fprefetch&amp;force_new_session=true")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time.sleep(2)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driver.set_window_size(1366,768)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driver.find_element(By.NAME, "username").clear()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driver.find_element(By.NAME, "username").send_keys("demo")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driver.find_element(By.NAME, "password").clear()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driver.find_element(By.NAME, "password").send_keys("demo")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driver.find_element(By.ID, "login-button").click()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ru" sz="800">
                <a:solidFill>
                  <a:schemeClr val="dk1"/>
                </a:solidFill>
              </a:rPr>
              <a:t> </a:t>
            </a:r>
            <a: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driver.find_element(By.ID, "login-otp-button").click()</a:t>
            </a:r>
            <a:br>
              <a:rPr lang="ru" sz="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ru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100">
                <a:solidFill>
                  <a:schemeClr val="dk1"/>
                </a:solidFill>
              </a:rPr>
              <a:t> 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10" name="Google Shape;110;p22"/>
          <p:cNvSpPr txBox="1"/>
          <p:nvPr/>
        </p:nvSpPr>
        <p:spPr>
          <a:xfrm>
            <a:off x="2781400" y="0"/>
            <a:ext cx="6848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20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Листинг автотеста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3"/>
          <p:cNvPicPr preferRelativeResize="0"/>
          <p:nvPr/>
        </p:nvPicPr>
        <p:blipFill rotWithShape="1">
          <a:blip r:embed="rId3">
            <a:alphaModFix/>
          </a:blip>
          <a:srcRect b="6542" l="0" r="0" t="0"/>
          <a:stretch/>
        </p:blipFill>
        <p:spPr>
          <a:xfrm>
            <a:off x="264225" y="684875"/>
            <a:ext cx="8656723" cy="438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3"/>
          <p:cNvSpPr txBox="1"/>
          <p:nvPr/>
        </p:nvSpPr>
        <p:spPr>
          <a:xfrm>
            <a:off x="3008100" y="0"/>
            <a:ext cx="6750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20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Листинг автотеста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1509"/>
              <a:buFont typeface="Arial"/>
              <a:buNone/>
            </a:pPr>
            <a:r>
              <a:rPr b="1" lang="ru" sz="265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Анализ результатов тестирования выбранного приложения</a:t>
            </a:r>
            <a:r>
              <a:rPr b="1" lang="ru" sz="220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320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4"/>
          <p:cNvSpPr txBox="1"/>
          <p:nvPr/>
        </p:nvSpPr>
        <p:spPr>
          <a:xfrm>
            <a:off x="3433250" y="956550"/>
            <a:ext cx="3000000" cy="12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В результате проведения функционального тестирования (позитивного и негативного)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4"/>
          <p:cNvSpPr txBox="1"/>
          <p:nvPr/>
        </p:nvSpPr>
        <p:spPr>
          <a:xfrm>
            <a:off x="294275" y="956550"/>
            <a:ext cx="3196500" cy="15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В ходе проверки веб-платформы «Собаседник» было написано 20 тест-кейсов, 10 чек-листов.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В результате проверки было обнаружено 5 багов.</a:t>
            </a:r>
            <a:endParaRPr/>
          </a:p>
        </p:txBody>
      </p:sp>
      <p:sp>
        <p:nvSpPr>
          <p:cNvPr id="124" name="Google Shape;124;p24"/>
          <p:cNvSpPr txBox="1"/>
          <p:nvPr/>
        </p:nvSpPr>
        <p:spPr>
          <a:xfrm>
            <a:off x="6376600" y="956550"/>
            <a:ext cx="2893200" cy="3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/>
              <a:t>Проблемные области приложения</a:t>
            </a:r>
            <a:r>
              <a:rPr lang="ru"/>
              <a:t>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1. </a:t>
            </a:r>
            <a:r>
              <a:rPr lang="ru"/>
              <a:t>Форма бронирования питомца.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2. Форма «Подпишитесь на рассылку лучших фотографий»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3. Форма «Спросите нас о собачках»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4. Вкладка "Советы"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5. Раздел "Лайфхак - как получить из жизни все".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 </a:t>
            </a:r>
            <a:endParaRPr/>
          </a:p>
        </p:txBody>
      </p:sp>
      <p:pic>
        <p:nvPicPr>
          <p:cNvPr id="125" name="Google Shape;125;p24"/>
          <p:cNvPicPr preferRelativeResize="0"/>
          <p:nvPr/>
        </p:nvPicPr>
        <p:blipFill rotWithShape="1">
          <a:blip r:embed="rId3">
            <a:alphaModFix/>
          </a:blip>
          <a:srcRect b="19006" l="27054" r="44514" t="65496"/>
          <a:stretch/>
        </p:blipFill>
        <p:spPr>
          <a:xfrm>
            <a:off x="311700" y="2501850"/>
            <a:ext cx="3318851" cy="1545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4"/>
          <p:cNvSpPr txBox="1"/>
          <p:nvPr/>
        </p:nvSpPr>
        <p:spPr>
          <a:xfrm>
            <a:off x="569725" y="4294950"/>
            <a:ext cx="8340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 Требуется доработка функционалов, валидации полей, исправление отображения элементов интерфейса, исправление некорректных ссылок.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 </a:t>
            </a:r>
            <a:endParaRPr/>
          </a:p>
        </p:txBody>
      </p:sp>
      <p:pic>
        <p:nvPicPr>
          <p:cNvPr id="127" name="Google Shape;127;p24"/>
          <p:cNvPicPr preferRelativeResize="0"/>
          <p:nvPr/>
        </p:nvPicPr>
        <p:blipFill rotWithShape="1">
          <a:blip r:embed="rId4">
            <a:alphaModFix/>
          </a:blip>
          <a:srcRect b="3025" l="20331" r="18903" t="3025"/>
          <a:stretch/>
        </p:blipFill>
        <p:spPr>
          <a:xfrm>
            <a:off x="3811311" y="1803313"/>
            <a:ext cx="2244763" cy="240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119100" y="0"/>
            <a:ext cx="902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20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Выводы об оптимальности выбранной стратегии тестирования</a:t>
            </a:r>
            <a:endParaRPr sz="2200"/>
          </a:p>
        </p:txBody>
      </p:sp>
      <p:sp>
        <p:nvSpPr>
          <p:cNvPr id="133" name="Google Shape;133;p25"/>
          <p:cNvSpPr txBox="1"/>
          <p:nvPr/>
        </p:nvSpPr>
        <p:spPr>
          <a:xfrm>
            <a:off x="400175" y="802800"/>
            <a:ext cx="8602500" cy="43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1270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000"/>
              <a:t>Результаты тестирования соответствуют требованиям, подтверждая правильность выбранной стратегии.</a:t>
            </a:r>
            <a:endParaRPr sz="1000"/>
          </a:p>
          <a:p>
            <a:pPr indent="1270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000"/>
              <a:t>При проведении функционального тестирования (позитивного и негативного) с применением техник тест дизайна с использованием классов эквивалентности и граничных значений были выявлены 5 багов. Что доказывает эффективность проведенных тестов.</a:t>
            </a:r>
            <a:endParaRPr sz="1000"/>
          </a:p>
          <a:p>
            <a:pPr indent="1270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000"/>
              <a:t>Данная платформа не рекомендуется для выпуска потому, что:</a:t>
            </a:r>
            <a:endParaRPr sz="1000"/>
          </a:p>
          <a:p>
            <a:pPr indent="1270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000"/>
              <a:t>1. В  Форме  бронирования  питомца:  необходимо   исправить  как можно скорее отсутствие функции выбора города в форме бронирования питомца, чтобы обеспечить полноценное и удобное использование сайта «Собеседник» для бронирования питомцев. Отсутствие функции не позволяет пользователям указывать желаемое место назначения для бронирования, это может стать значительным препятствием для пользователей и привести к неполадкам в процессе резервирования.</a:t>
            </a:r>
            <a:endParaRPr sz="1000"/>
          </a:p>
          <a:p>
            <a:pPr indent="1270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000"/>
              <a:t>2. В Форме «Подпишитесь на рассылку лучших фотографий», чтобы привлечь больше подписчиков: требуется доработать функциональность, которая может быть важной, как для заказчика так и для пользователей - невозможности вызвать на указанный номер телефона.</a:t>
            </a:r>
            <a:endParaRPr sz="1000"/>
          </a:p>
          <a:p>
            <a:pPr indent="1270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000"/>
              <a:t>3. В Форме «Спросите нас о собачках»: необходимо доработать форму, чтобы правильно отправлялись запросы пользователей и чтобы они получали ответы на свои вопросы.</a:t>
            </a:r>
            <a:endParaRPr sz="1000"/>
          </a:p>
          <a:p>
            <a:pPr indent="1270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000"/>
              <a:t>4. Во вкладке "Советы": требуется исправить возможные ошибки с отображением страницы советов. </a:t>
            </a:r>
            <a:endParaRPr sz="1000"/>
          </a:p>
          <a:p>
            <a:pPr indent="1270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000"/>
              <a:t>5. В Разделе "Лайфхак - как получить из жизни все": нужно доработать раздел и убедиться, что он корректно отображается и предоставляет пользователю полезные советы и информацию. </a:t>
            </a:r>
            <a:endParaRPr sz="1000"/>
          </a:p>
          <a:p>
            <a:pPr indent="12700" lvl="0" marL="0" rtl="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000"/>
              <a:t>6. Требуется доработка функциональности поиска на сайте. Неудобная навигация и структура информации: сайт имеет неоптимальную организацию контента, затрудняя поиск и получение нужной информации пользователями. Это может приводить к потере времени и неудовлетворенности пользователей. Отсутствует строка поиска и карта сайта.</a:t>
            </a:r>
            <a:endParaRPr sz="1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/>
          <p:nvPr>
            <p:ph type="title"/>
          </p:nvPr>
        </p:nvSpPr>
        <p:spPr>
          <a:xfrm>
            <a:off x="3512425" y="1258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1509"/>
              <a:buFont typeface="Arial"/>
              <a:buNone/>
            </a:pPr>
            <a:r>
              <a:rPr b="1" lang="ru" sz="2650">
                <a:solidFill>
                  <a:srgbClr val="1E5CEC"/>
                </a:solidFill>
                <a:latin typeface="Montserrat"/>
                <a:ea typeface="Montserrat"/>
                <a:cs typeface="Montserrat"/>
                <a:sym typeface="Montserrat"/>
              </a:rPr>
              <a:t>Рефлексия</a:t>
            </a:r>
            <a:endParaRPr b="1" sz="2650">
              <a:solidFill>
                <a:srgbClr val="1E5CE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6"/>
          <p:cNvSpPr txBox="1"/>
          <p:nvPr>
            <p:ph idx="1" type="body"/>
          </p:nvPr>
        </p:nvSpPr>
        <p:spPr>
          <a:xfrm>
            <a:off x="241825" y="698500"/>
            <a:ext cx="6313500" cy="44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10000"/>
          </a:bodyPr>
          <a:lstStyle/>
          <a:p>
            <a:pPr indent="269999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900">
                <a:solidFill>
                  <a:schemeClr val="dk1"/>
                </a:solidFill>
              </a:rPr>
              <a:t>Курс по тестированию ПО - современное обучающее мероприятие, которое я рекомендовал бы всем, кто хочет погрузиться в мир тестирования программного обеспечения. </a:t>
            </a:r>
            <a:endParaRPr sz="2900">
              <a:solidFill>
                <a:schemeClr val="dk1"/>
              </a:solidFill>
            </a:endParaRPr>
          </a:p>
          <a:p>
            <a:pPr indent="269999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900">
                <a:solidFill>
                  <a:schemeClr val="dk1"/>
                </a:solidFill>
              </a:rPr>
              <a:t>Программа курса качественно структурирована и полностью приобретаемые знания и навыки соответствуют современным требованиям IT- отрасли. Преимущества курса включают практическую направленность материала и преподавателя с опытом работы в данной области. </a:t>
            </a:r>
            <a:endParaRPr sz="2900">
              <a:solidFill>
                <a:schemeClr val="dk1"/>
              </a:solidFill>
            </a:endParaRPr>
          </a:p>
          <a:p>
            <a:pPr indent="269999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900">
                <a:solidFill>
                  <a:schemeClr val="dk1"/>
                </a:solidFill>
              </a:rPr>
              <a:t>Кроме того, учебные задания и практические задания помогают закрепить полученные знания и применить их на практике. Результаты обучения превзошли мои ожидания, и я теперь чувствую себя увереннее в своей способности тестировать ПО.      	</a:t>
            </a:r>
            <a:endParaRPr sz="2900">
              <a:solidFill>
                <a:schemeClr val="dk1"/>
              </a:solidFill>
            </a:endParaRPr>
          </a:p>
          <a:p>
            <a:pPr indent="269999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900">
                <a:solidFill>
                  <a:schemeClr val="dk1"/>
                </a:solidFill>
              </a:rPr>
              <a:t>Также хочется отметить кураторов курса за четкую организацию процесса обучения.</a:t>
            </a:r>
            <a:endParaRPr sz="29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7931"/>
              <a:buFont typeface="Arial"/>
              <a:buNone/>
            </a:pPr>
            <a:r>
              <a:rPr lang="ru" sz="2900">
                <a:solidFill>
                  <a:srgbClr val="000000"/>
                </a:solidFill>
              </a:rPr>
              <a:t>Благодарю за внимание!</a:t>
            </a:r>
            <a:endParaRPr sz="29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9050" y="2711525"/>
            <a:ext cx="2013025" cy="157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442500" y="134475"/>
            <a:ext cx="3238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1509"/>
              <a:buFont typeface="Arial"/>
              <a:buNone/>
            </a:pPr>
            <a:r>
              <a:rPr b="1" lang="ru" sz="265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Содержание</a:t>
            </a:r>
            <a:endParaRPr b="1" sz="265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850" y="707175"/>
            <a:ext cx="8123675" cy="405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12342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240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Жизненный цикл тестирования ПО</a:t>
            </a:r>
            <a:endParaRPr b="1" sz="240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72709"/>
            <a:ext cx="9144000" cy="4936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2023325" y="69875"/>
            <a:ext cx="520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1509"/>
              <a:buFont typeface="Arial"/>
              <a:buNone/>
            </a:pPr>
            <a:r>
              <a:rPr b="1" lang="ru" sz="265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Методология разработки ПО</a:t>
            </a:r>
            <a:endParaRPr b="1" sz="265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 rotWithShape="1">
          <a:blip r:embed="rId3">
            <a:alphaModFix/>
          </a:blip>
          <a:srcRect b="7857" l="1990" r="3241" t="24988"/>
          <a:stretch/>
        </p:blipFill>
        <p:spPr>
          <a:xfrm>
            <a:off x="0" y="782700"/>
            <a:ext cx="9144001" cy="4151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1462025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240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Тестовая документация: чек-лист</a:t>
            </a:r>
            <a:endParaRPr b="1" sz="240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575" y="711125"/>
            <a:ext cx="8024568" cy="4265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1531900" y="123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240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Тестовая документация: тест-кейсы</a:t>
            </a:r>
            <a:endParaRPr b="1" sz="240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850" y="696250"/>
            <a:ext cx="7992306" cy="4128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57450" y="-69900"/>
            <a:ext cx="11069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65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Тестовая документация: баг-репорты или улучшения</a:t>
            </a:r>
            <a:endParaRPr/>
          </a:p>
        </p:txBody>
      </p:sp>
      <p:pic>
        <p:nvPicPr>
          <p:cNvPr id="92" name="Google Shape;92;p19"/>
          <p:cNvPicPr preferRelativeResize="0"/>
          <p:nvPr/>
        </p:nvPicPr>
        <p:blipFill rotWithShape="1">
          <a:blip r:embed="rId3">
            <a:alphaModFix/>
          </a:blip>
          <a:srcRect b="8128" l="625" r="7378" t="14894"/>
          <a:stretch/>
        </p:blipFill>
        <p:spPr>
          <a:xfrm>
            <a:off x="57450" y="502800"/>
            <a:ext cx="8974425" cy="464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2520050" y="55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1509"/>
              <a:buFont typeface="Arial"/>
              <a:buNone/>
            </a:pPr>
            <a:r>
              <a:rPr b="1" lang="ru" sz="265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Техники тест-дизайна</a:t>
            </a:r>
            <a:endParaRPr b="1" sz="265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938" y="822925"/>
            <a:ext cx="8498113" cy="4210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2338375" y="-97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3052EF"/>
                </a:solidFill>
                <a:latin typeface="Montserrat"/>
                <a:ea typeface="Montserrat"/>
                <a:cs typeface="Montserrat"/>
                <a:sym typeface="Montserrat"/>
              </a:rPr>
              <a:t>Техники тест-дизайна</a:t>
            </a:r>
            <a:endParaRPr b="1" sz="2400">
              <a:solidFill>
                <a:srgbClr val="3052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75225"/>
            <a:ext cx="9144000" cy="4570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